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</p:sldIdLst>
  <p:sldSz cy="5143500" cx="9144000"/>
  <p:notesSz cx="6858000" cy="9144000"/>
  <p:embeddedFontLst>
    <p:embeddedFont>
      <p:font typeface="Raleway"/>
      <p:regular r:id="rId29"/>
      <p:bold r:id="rId30"/>
      <p:italic r:id="rId31"/>
      <p:boldItalic r:id="rId32"/>
    </p:embeddedFont>
    <p:embeddedFont>
      <p:font typeface="Nunito"/>
      <p:regular r:id="rId33"/>
      <p:bold r:id="rId34"/>
      <p:italic r:id="rId35"/>
      <p:boldItalic r:id="rId36"/>
    </p:embeddedFont>
    <p:embeddedFont>
      <p:font typeface="Lato"/>
      <p:regular r:id="rId37"/>
      <p:bold r:id="rId38"/>
      <p:italic r:id="rId39"/>
      <p:boldItalic r:id="rId40"/>
    </p:embeddedFont>
    <p:embeddedFont>
      <p:font typeface="Maven Pro"/>
      <p:regular r:id="rId41"/>
      <p:bold r:id="rId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Lato-boldItalic.fntdata"/><Relationship Id="rId20" Type="http://schemas.openxmlformats.org/officeDocument/2006/relationships/slide" Target="slides/slide15.xml"/><Relationship Id="rId42" Type="http://schemas.openxmlformats.org/officeDocument/2006/relationships/font" Target="fonts/MavenPro-bold.fntdata"/><Relationship Id="rId41" Type="http://schemas.openxmlformats.org/officeDocument/2006/relationships/font" Target="fonts/MavenPro-regular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aleway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aleway-italic.fntdata"/><Relationship Id="rId30" Type="http://schemas.openxmlformats.org/officeDocument/2006/relationships/font" Target="fonts/Raleway-bold.fntdata"/><Relationship Id="rId11" Type="http://schemas.openxmlformats.org/officeDocument/2006/relationships/slide" Target="slides/slide6.xml"/><Relationship Id="rId33" Type="http://schemas.openxmlformats.org/officeDocument/2006/relationships/font" Target="fonts/Nunito-regular.fntdata"/><Relationship Id="rId10" Type="http://schemas.openxmlformats.org/officeDocument/2006/relationships/slide" Target="slides/slide5.xml"/><Relationship Id="rId32" Type="http://schemas.openxmlformats.org/officeDocument/2006/relationships/font" Target="fonts/Raleway-boldItalic.fntdata"/><Relationship Id="rId13" Type="http://schemas.openxmlformats.org/officeDocument/2006/relationships/slide" Target="slides/slide8.xml"/><Relationship Id="rId35" Type="http://schemas.openxmlformats.org/officeDocument/2006/relationships/font" Target="fonts/Nunito-italic.fntdata"/><Relationship Id="rId12" Type="http://schemas.openxmlformats.org/officeDocument/2006/relationships/slide" Target="slides/slide7.xml"/><Relationship Id="rId34" Type="http://schemas.openxmlformats.org/officeDocument/2006/relationships/font" Target="fonts/Nunito-bold.fntdata"/><Relationship Id="rId15" Type="http://schemas.openxmlformats.org/officeDocument/2006/relationships/slide" Target="slides/slide10.xml"/><Relationship Id="rId37" Type="http://schemas.openxmlformats.org/officeDocument/2006/relationships/font" Target="fonts/Lato-regular.fntdata"/><Relationship Id="rId14" Type="http://schemas.openxmlformats.org/officeDocument/2006/relationships/slide" Target="slides/slide9.xml"/><Relationship Id="rId36" Type="http://schemas.openxmlformats.org/officeDocument/2006/relationships/font" Target="fonts/Nunito-boldItalic.fntdata"/><Relationship Id="rId17" Type="http://schemas.openxmlformats.org/officeDocument/2006/relationships/slide" Target="slides/slide12.xml"/><Relationship Id="rId39" Type="http://schemas.openxmlformats.org/officeDocument/2006/relationships/font" Target="fonts/Lato-italic.fntdata"/><Relationship Id="rId16" Type="http://schemas.openxmlformats.org/officeDocument/2006/relationships/slide" Target="slides/slide11.xml"/><Relationship Id="rId38" Type="http://schemas.openxmlformats.org/officeDocument/2006/relationships/font" Target="fonts/Lato-bold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76eb3330eb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76eb3330eb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76eb3330eb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76eb3330eb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76eb3330eb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76eb3330eb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76eb3330eb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76eb3330eb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6eef9c916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6eef9c916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849e89d0d0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849e89d0d0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77a475d9a3_1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77a475d9a3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77a475d9a3_1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77a475d9a3_1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77a475d9a3_1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77a475d9a3_1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77a475d9a3_1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77a475d9a3_1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752bc01556_1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752bc01556_1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77a475d9a3_1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77a475d9a3_1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77a475d9a3_1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77a475d9a3_1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77a475d9a3_1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77a475d9a3_1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77a475d9a3_1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77a475d9a3_1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76eb3330e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76eb3330e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76eb3330eb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76eb3330eb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76eb3330eb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76eb3330eb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84769a9e33_4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84769a9e33_4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84769a9e33_4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84769a9e33_4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84fb82f80c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84fb82f80c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84769a9e33_4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84769a9e33_4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Relationship Id="rId4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jpg"/><Relationship Id="rId4" Type="http://schemas.openxmlformats.org/officeDocument/2006/relationships/image" Target="../media/image22.jpg"/><Relationship Id="rId5" Type="http://schemas.openxmlformats.org/officeDocument/2006/relationships/image" Target="../media/image2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png"/><Relationship Id="rId4" Type="http://schemas.openxmlformats.org/officeDocument/2006/relationships/image" Target="../media/image2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0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6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9.jpg"/><Relationship Id="rId4" Type="http://schemas.openxmlformats.org/officeDocument/2006/relationships/image" Target="../media/image28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4.jpg"/><Relationship Id="rId4" Type="http://schemas.openxmlformats.org/officeDocument/2006/relationships/image" Target="../media/image34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5.jpg"/><Relationship Id="rId4" Type="http://schemas.openxmlformats.org/officeDocument/2006/relationships/image" Target="../media/image32.jpg"/><Relationship Id="rId5" Type="http://schemas.openxmlformats.org/officeDocument/2006/relationships/image" Target="../media/image36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7.jpg"/><Relationship Id="rId4" Type="http://schemas.openxmlformats.org/officeDocument/2006/relationships/image" Target="../media/image31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5.jpg"/><Relationship Id="rId4" Type="http://schemas.openxmlformats.org/officeDocument/2006/relationships/image" Target="../media/image37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3.png"/><Relationship Id="rId4" Type="http://schemas.openxmlformats.org/officeDocument/2006/relationships/image" Target="../media/image3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3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9.png"/><Relationship Id="rId4" Type="http://schemas.openxmlformats.org/officeDocument/2006/relationships/image" Target="../media/image4.jpg"/><Relationship Id="rId5" Type="http://schemas.openxmlformats.org/officeDocument/2006/relationships/image" Target="../media/image7.jpg"/><Relationship Id="rId6" Type="http://schemas.openxmlformats.org/officeDocument/2006/relationships/image" Target="../media/image8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jpg"/><Relationship Id="rId4" Type="http://schemas.openxmlformats.org/officeDocument/2006/relationships/image" Target="../media/image2.jpg"/><Relationship Id="rId5" Type="http://schemas.openxmlformats.org/officeDocument/2006/relationships/image" Target="../media/image9.jpg"/><Relationship Id="rId6" Type="http://schemas.openxmlformats.org/officeDocument/2006/relationships/image" Target="../media/image14.jpg"/><Relationship Id="rId7" Type="http://schemas.openxmlformats.org/officeDocument/2006/relationships/image" Target="../media/image10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3"/>
          <p:cNvPicPr preferRelativeResize="0"/>
          <p:nvPr/>
        </p:nvPicPr>
        <p:blipFill>
          <a:blip r:embed="rId3">
            <a:alphaModFix amt="24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3"/>
          <p:cNvSpPr txBox="1"/>
          <p:nvPr>
            <p:ph type="ctrTitle"/>
          </p:nvPr>
        </p:nvSpPr>
        <p:spPr>
          <a:xfrm>
            <a:off x="572400" y="2089800"/>
            <a:ext cx="7999200" cy="96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8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USER EXPERIENCE </a:t>
            </a:r>
            <a:endParaRPr sz="680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88" name="Google Shape;88;p13"/>
          <p:cNvSpPr txBox="1"/>
          <p:nvPr/>
        </p:nvSpPr>
        <p:spPr>
          <a:xfrm>
            <a:off x="503000" y="100950"/>
            <a:ext cx="8068500" cy="8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50">
                <a:latin typeface="Courier New"/>
                <a:ea typeface="Courier New"/>
                <a:cs typeface="Courier New"/>
                <a:sym typeface="Courier New"/>
              </a:rPr>
              <a:t>“Design is not just what it looks like and feels like. Design is how it works.” — Steve Jobs.</a:t>
            </a:r>
            <a:endParaRPr b="1" sz="13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89" name="Google Shape;89;p13"/>
          <p:cNvSpPr txBox="1"/>
          <p:nvPr/>
        </p:nvSpPr>
        <p:spPr>
          <a:xfrm>
            <a:off x="6284025" y="3360550"/>
            <a:ext cx="2124600" cy="162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BY: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       ANKITHA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       BHAVIKA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       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PRATILIPI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       YASHASWINI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2"/>
          <p:cNvSpPr txBox="1"/>
          <p:nvPr>
            <p:ph type="title"/>
          </p:nvPr>
        </p:nvSpPr>
        <p:spPr>
          <a:xfrm>
            <a:off x="569700" y="1228200"/>
            <a:ext cx="82281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3300"/>
              <a:t>QUADRANT MODEL </a:t>
            </a:r>
            <a:r>
              <a:rPr lang="en" sz="3300"/>
              <a:t>or </a:t>
            </a:r>
            <a:r>
              <a:rPr i="1" lang="en" sz="3300"/>
              <a:t>SPECIALIZATIONS</a:t>
            </a:r>
            <a:endParaRPr i="1" sz="3300"/>
          </a:p>
        </p:txBody>
      </p:sp>
      <p:sp>
        <p:nvSpPr>
          <p:cNvPr id="170" name="Google Shape;170;p22"/>
          <p:cNvSpPr txBox="1"/>
          <p:nvPr>
            <p:ph idx="1" type="body"/>
          </p:nvPr>
        </p:nvSpPr>
        <p:spPr>
          <a:xfrm>
            <a:off x="729450" y="2078875"/>
            <a:ext cx="4764000" cy="277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b="1" lang="en" sz="2000"/>
              <a:t>Experience Strategy   (ExS)</a:t>
            </a:r>
            <a:endParaRPr b="1" sz="2000"/>
          </a:p>
          <a:p>
            <a:pPr indent="-3556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b="1" lang="en" sz="2000"/>
              <a:t>User Research   (UR)</a:t>
            </a:r>
            <a:endParaRPr b="1" sz="2000"/>
          </a:p>
          <a:p>
            <a:pPr indent="-3556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b="1" lang="en" sz="2000"/>
              <a:t>Interaction Design   (IxD)</a:t>
            </a:r>
            <a:endParaRPr b="1" sz="2000"/>
          </a:p>
          <a:p>
            <a:pPr indent="-3556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b="1" lang="en" sz="2000"/>
              <a:t>Information Architecture   (IA)</a:t>
            </a:r>
            <a:endParaRPr b="1" sz="2000"/>
          </a:p>
        </p:txBody>
      </p:sp>
      <p:pic>
        <p:nvPicPr>
          <p:cNvPr id="171" name="Google Shape;17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9475" y="1844775"/>
            <a:ext cx="3414525" cy="329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3"/>
          <p:cNvSpPr/>
          <p:nvPr/>
        </p:nvSpPr>
        <p:spPr>
          <a:xfrm>
            <a:off x="5270500" y="1419675"/>
            <a:ext cx="1750775" cy="1387925"/>
          </a:xfrm>
          <a:prstGeom prst="flowChartProcess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QUANTITATIVE</a:t>
            </a:r>
            <a:endParaRPr sz="1700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77" name="Google Shape;177;p23"/>
          <p:cNvSpPr/>
          <p:nvPr/>
        </p:nvSpPr>
        <p:spPr>
          <a:xfrm>
            <a:off x="7338775" y="1424238"/>
            <a:ext cx="1687200" cy="137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QUALITATIVE</a:t>
            </a:r>
            <a:endParaRPr sz="1800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78" name="Google Shape;178;p23"/>
          <p:cNvSpPr/>
          <p:nvPr/>
        </p:nvSpPr>
        <p:spPr>
          <a:xfrm>
            <a:off x="7338775" y="3102400"/>
            <a:ext cx="1687200" cy="137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BEHAVIORAL</a:t>
            </a:r>
            <a:endParaRPr sz="1800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79" name="Google Shape;179;p23"/>
          <p:cNvSpPr/>
          <p:nvPr/>
        </p:nvSpPr>
        <p:spPr>
          <a:xfrm>
            <a:off x="5270488" y="3097838"/>
            <a:ext cx="1750775" cy="1387925"/>
          </a:xfrm>
          <a:prstGeom prst="flowChartProcess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ATTITUDINAL</a:t>
            </a:r>
            <a:endParaRPr sz="1800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80" name="Google Shape;180;p23"/>
          <p:cNvSpPr txBox="1"/>
          <p:nvPr/>
        </p:nvSpPr>
        <p:spPr>
          <a:xfrm>
            <a:off x="5098075" y="585025"/>
            <a:ext cx="3927900" cy="4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latin typeface="Nunito"/>
                <a:ea typeface="Nunito"/>
                <a:cs typeface="Nunito"/>
                <a:sym typeface="Nunito"/>
              </a:rPr>
              <a:t>User Research (UR)</a:t>
            </a:r>
            <a:endParaRPr b="1" sz="2600"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181" name="Google Shape;181;p23"/>
          <p:cNvCxnSpPr/>
          <p:nvPr/>
        </p:nvCxnSpPr>
        <p:spPr>
          <a:xfrm flipH="1">
            <a:off x="7193725" y="1397000"/>
            <a:ext cx="9000" cy="31296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2" name="Google Shape;182;p23"/>
          <p:cNvCxnSpPr/>
          <p:nvPr/>
        </p:nvCxnSpPr>
        <p:spPr>
          <a:xfrm flipH="1">
            <a:off x="5270575" y="2930075"/>
            <a:ext cx="3782700" cy="21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3" name="Google Shape;183;p23"/>
          <p:cNvSpPr/>
          <p:nvPr/>
        </p:nvSpPr>
        <p:spPr>
          <a:xfrm>
            <a:off x="1883250" y="3097850"/>
            <a:ext cx="1750775" cy="1387925"/>
          </a:xfrm>
          <a:prstGeom prst="flowChartProcess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TECHNICAL CAPABILITIES</a:t>
            </a:r>
            <a:endParaRPr sz="1900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84" name="Google Shape;184;p23"/>
          <p:cNvSpPr/>
          <p:nvPr/>
        </p:nvSpPr>
        <p:spPr>
          <a:xfrm>
            <a:off x="2919113" y="1419688"/>
            <a:ext cx="1750775" cy="1387925"/>
          </a:xfrm>
          <a:prstGeom prst="flowChartProcess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USER NEEDS</a:t>
            </a:r>
            <a:endParaRPr sz="2200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85" name="Google Shape;185;p23"/>
          <p:cNvSpPr/>
          <p:nvPr/>
        </p:nvSpPr>
        <p:spPr>
          <a:xfrm>
            <a:off x="836400" y="1419663"/>
            <a:ext cx="1750775" cy="1387925"/>
          </a:xfrm>
          <a:prstGeom prst="flowChartProcess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BUSINESS VISION</a:t>
            </a:r>
            <a:endParaRPr sz="1900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86" name="Google Shape;186;p23"/>
          <p:cNvSpPr txBox="1"/>
          <p:nvPr/>
        </p:nvSpPr>
        <p:spPr>
          <a:xfrm>
            <a:off x="442600" y="585025"/>
            <a:ext cx="3927900" cy="4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latin typeface="Nunito"/>
                <a:ea typeface="Nunito"/>
                <a:cs typeface="Nunito"/>
                <a:sym typeface="Nunito"/>
              </a:rPr>
              <a:t>UX Strategy (ExS)</a:t>
            </a:r>
            <a:endParaRPr b="1" sz="2600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24"/>
          <p:cNvPicPr preferRelativeResize="0"/>
          <p:nvPr/>
        </p:nvPicPr>
        <p:blipFill rotWithShape="1">
          <a:blip r:embed="rId3">
            <a:alphaModFix/>
          </a:blip>
          <a:srcRect b="2397" l="3241" r="2543" t="10113"/>
          <a:stretch/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24"/>
          <p:cNvSpPr txBox="1"/>
          <p:nvPr/>
        </p:nvSpPr>
        <p:spPr>
          <a:xfrm>
            <a:off x="283950" y="4478250"/>
            <a:ext cx="2636700" cy="43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Lato"/>
                <a:ea typeface="Lato"/>
                <a:cs typeface="Lato"/>
                <a:sym typeface="Lato"/>
              </a:rPr>
              <a:t>SITE MAP (HIERARCHY)</a:t>
            </a:r>
            <a:endParaRPr b="1" sz="15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25"/>
          <p:cNvPicPr preferRelativeResize="0"/>
          <p:nvPr/>
        </p:nvPicPr>
        <p:blipFill rotWithShape="1">
          <a:blip r:embed="rId3">
            <a:alphaModFix/>
          </a:blip>
          <a:srcRect b="8246" l="12153" r="12221" t="8793"/>
          <a:stretch/>
        </p:blipFill>
        <p:spPr>
          <a:xfrm>
            <a:off x="0" y="-36900"/>
            <a:ext cx="5558551" cy="3366126"/>
          </a:xfrm>
          <a:prstGeom prst="rect">
            <a:avLst/>
          </a:prstGeom>
          <a:noFill/>
          <a:ln cap="flat" cmpd="sng" w="19050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98" name="Google Shape;198;p25"/>
          <p:cNvSpPr txBox="1"/>
          <p:nvPr/>
        </p:nvSpPr>
        <p:spPr>
          <a:xfrm>
            <a:off x="489338" y="72875"/>
            <a:ext cx="2791500" cy="34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199" name="Google Shape;199;p25"/>
          <p:cNvPicPr preferRelativeResize="0"/>
          <p:nvPr/>
        </p:nvPicPr>
        <p:blipFill rotWithShape="1">
          <a:blip r:embed="rId4">
            <a:alphaModFix/>
          </a:blip>
          <a:srcRect b="32192" l="33046" r="32262" t="40661"/>
          <a:stretch/>
        </p:blipFill>
        <p:spPr>
          <a:xfrm>
            <a:off x="4393200" y="3583225"/>
            <a:ext cx="4750801" cy="1560275"/>
          </a:xfrm>
          <a:prstGeom prst="rect">
            <a:avLst/>
          </a:prstGeom>
          <a:noFill/>
          <a:ln cap="flat" cmpd="sng" w="19050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00" name="Google Shape;200;p25"/>
          <p:cNvSpPr/>
          <p:nvPr/>
        </p:nvSpPr>
        <p:spPr>
          <a:xfrm>
            <a:off x="5558550" y="1271750"/>
            <a:ext cx="2058900" cy="7488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CONSISTENCY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01" name="Google Shape;201;p25"/>
          <p:cNvSpPr/>
          <p:nvPr/>
        </p:nvSpPr>
        <p:spPr>
          <a:xfrm>
            <a:off x="2334300" y="3988963"/>
            <a:ext cx="2058900" cy="748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CONFIRMATION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0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7850" y="-36300"/>
            <a:ext cx="4336150" cy="2712375"/>
          </a:xfrm>
          <a:prstGeom prst="rect">
            <a:avLst/>
          </a:prstGeom>
          <a:noFill/>
          <a:ln cap="flat" cmpd="sng" w="19050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07" name="Google Shape;207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4381500" cy="2676075"/>
          </a:xfrm>
          <a:prstGeom prst="rect">
            <a:avLst/>
          </a:prstGeom>
          <a:noFill/>
          <a:ln cap="flat" cmpd="sng" w="19050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08" name="Google Shape;208;p26"/>
          <p:cNvSpPr txBox="1"/>
          <p:nvPr/>
        </p:nvSpPr>
        <p:spPr>
          <a:xfrm>
            <a:off x="1347050" y="3032175"/>
            <a:ext cx="2004900" cy="1918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REDUCE COGNITIVE LOAD</a:t>
            </a:r>
            <a:endParaRPr b="1" sz="1800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AND</a:t>
            </a:r>
            <a:endParaRPr b="1" sz="1800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PROVIDE</a:t>
            </a:r>
            <a:endParaRPr b="1" sz="1800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 CLARITY</a:t>
            </a:r>
            <a:endParaRPr b="1" sz="1800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209" name="Google Shape;209;p26"/>
          <p:cNvPicPr preferRelativeResize="0"/>
          <p:nvPr/>
        </p:nvPicPr>
        <p:blipFill rotWithShape="1">
          <a:blip r:embed="rId5">
            <a:alphaModFix/>
          </a:blip>
          <a:srcRect b="31338" l="0" r="0" t="25448"/>
          <a:stretch/>
        </p:blipFill>
        <p:spPr>
          <a:xfrm>
            <a:off x="4807850" y="2921000"/>
            <a:ext cx="4336149" cy="2222501"/>
          </a:xfrm>
          <a:prstGeom prst="rect">
            <a:avLst/>
          </a:prstGeom>
          <a:noFill/>
          <a:ln cap="flat" cmpd="sng" w="19050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p27"/>
          <p:cNvPicPr preferRelativeResize="0"/>
          <p:nvPr/>
        </p:nvPicPr>
        <p:blipFill rotWithShape="1">
          <a:blip r:embed="rId3">
            <a:alphaModFix/>
          </a:blip>
          <a:srcRect b="17306" l="7208" r="7079" t="17508"/>
          <a:stretch/>
        </p:blipFill>
        <p:spPr>
          <a:xfrm>
            <a:off x="0" y="0"/>
            <a:ext cx="6123225" cy="2794001"/>
          </a:xfrm>
          <a:prstGeom prst="rect">
            <a:avLst/>
          </a:prstGeom>
          <a:noFill/>
          <a:ln cap="flat" cmpd="sng" w="19050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15" name="Google Shape;215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347350"/>
            <a:ext cx="6123226" cy="1796150"/>
          </a:xfrm>
          <a:prstGeom prst="rect">
            <a:avLst/>
          </a:prstGeom>
          <a:noFill/>
          <a:ln cap="flat" cmpd="sng" w="19050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16" name="Google Shape;216;p27"/>
          <p:cNvSpPr/>
          <p:nvPr/>
        </p:nvSpPr>
        <p:spPr>
          <a:xfrm>
            <a:off x="6549575" y="1560300"/>
            <a:ext cx="2249700" cy="20229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EFFECTIVE ERROR MESSAGES </a:t>
            </a:r>
            <a:endParaRPr b="1" sz="1500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AND </a:t>
            </a:r>
            <a:endParaRPr b="1" sz="1500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RELEVANT FEEDBACK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8"/>
          <p:cNvSpPr txBox="1"/>
          <p:nvPr>
            <p:ph idx="1" type="body"/>
          </p:nvPr>
        </p:nvSpPr>
        <p:spPr>
          <a:xfrm>
            <a:off x="134175" y="534675"/>
            <a:ext cx="8884200" cy="44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76A5AF"/>
                </a:solidFill>
                <a:latin typeface="Arial"/>
                <a:ea typeface="Arial"/>
                <a:cs typeface="Arial"/>
                <a:sym typeface="Arial"/>
              </a:rPr>
              <a:t>F</a:t>
            </a:r>
            <a:r>
              <a:rPr b="1" lang="en" sz="2300">
                <a:solidFill>
                  <a:srgbClr val="76A5AF"/>
                </a:solidFill>
                <a:latin typeface="Arial"/>
                <a:ea typeface="Arial"/>
                <a:cs typeface="Arial"/>
                <a:sym typeface="Arial"/>
              </a:rPr>
              <a:t>eatures of ecommerce website with good ux</a:t>
            </a:r>
            <a:endParaRPr b="1" sz="2300">
              <a:solidFill>
                <a:srgbClr val="76A5A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b="1" lang="en" sz="14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n" sz="14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Mobile Experience with Responsive Web Design</a:t>
            </a:r>
            <a:endParaRPr sz="14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responsive web design allows customers to have a consistent ecommerce website experience across any device they choose to use while shopping–whether desktop, tablet or mobile.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22" name="Google Shape;22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1950" y="2120425"/>
            <a:ext cx="5220724" cy="2971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9"/>
          <p:cNvSpPr txBox="1"/>
          <p:nvPr>
            <p:ph idx="1" type="body"/>
          </p:nvPr>
        </p:nvSpPr>
        <p:spPr>
          <a:xfrm>
            <a:off x="276500" y="666825"/>
            <a:ext cx="8619900" cy="447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 Flat Design = Clean &amp; Focused Design</a:t>
            </a:r>
            <a:endParaRPr sz="14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Clean design gives a page the breathing room it needs to offer a compelling call to action for engagement.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Char char="●"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Focused design can help showcase products—such as large and detailed imagery that a customer needs to make their decision to buy now.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28" name="Google Shape;22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8075" y="1826275"/>
            <a:ext cx="5631449" cy="3317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0"/>
          <p:cNvSpPr txBox="1"/>
          <p:nvPr>
            <p:ph idx="1" type="body"/>
          </p:nvPr>
        </p:nvSpPr>
        <p:spPr>
          <a:xfrm>
            <a:off x="0" y="483850"/>
            <a:ext cx="9099600" cy="45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3. Organized &amp; Easy-to-use Navigation</a:t>
            </a:r>
            <a:endParaRPr sz="14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Always make the navigation prominent and super organized.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Ecommerce website best practices to consider for search: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Offer </a:t>
            </a: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auto-complete</a:t>
            </a: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suggestions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Allow for search by product name, and model number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34" name="Google Shape;23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1275" y="890450"/>
            <a:ext cx="4422851" cy="282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6900" y="2571750"/>
            <a:ext cx="3547577" cy="2445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1"/>
          <p:cNvSpPr txBox="1"/>
          <p:nvPr>
            <p:ph idx="1" type="body"/>
          </p:nvPr>
        </p:nvSpPr>
        <p:spPr>
          <a:xfrm>
            <a:off x="113850" y="433025"/>
            <a:ext cx="9030300" cy="471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4. VISUALS</a:t>
            </a:r>
            <a:endParaRPr sz="14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best way to describe what’s for sale is by using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High resolution photos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Close detail shots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Product video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360° view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80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1"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4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41" name="Google Shape;24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06450" y="514550"/>
            <a:ext cx="3624975" cy="1707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86975" y="2222275"/>
            <a:ext cx="4550650" cy="287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51C75"/>
                </a:solidFill>
              </a:rPr>
              <a:t>WHAT IS UX AND WHY IS IT NECESSARY?</a:t>
            </a:r>
            <a:endParaRPr>
              <a:solidFill>
                <a:srgbClr val="351C75"/>
              </a:solidFill>
            </a:endParaRPr>
          </a:p>
        </p:txBody>
      </p:sp>
      <p:sp>
        <p:nvSpPr>
          <p:cNvPr id="95" name="Google Shape;95;p14"/>
          <p:cNvSpPr txBox="1"/>
          <p:nvPr>
            <p:ph idx="1" type="body"/>
          </p:nvPr>
        </p:nvSpPr>
        <p:spPr>
          <a:xfrm>
            <a:off x="727650" y="2093200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200">
                <a:solidFill>
                  <a:srgbClr val="8E7CC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User experience (abbreviated as UX) is how a person feels when interacting with a system. It’s about how the digital content feels, what the experience of it is.                          </a:t>
            </a:r>
            <a:r>
              <a:rPr lang="en" sz="2200">
                <a:solidFill>
                  <a:srgbClr val="674EA7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UX is important because it tries to fulfill the user's needs. It aims to provide positive experiences that keep users loyal to the product or brand. </a:t>
            </a:r>
            <a:endParaRPr sz="3200">
              <a:solidFill>
                <a:srgbClr val="674EA7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2"/>
          <p:cNvSpPr txBox="1"/>
          <p:nvPr>
            <p:ph idx="1" type="body"/>
          </p:nvPr>
        </p:nvSpPr>
        <p:spPr>
          <a:xfrm>
            <a:off x="0" y="544850"/>
            <a:ext cx="9059100" cy="459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5. Product Detail Page Must-Ha</a:t>
            </a:r>
            <a:r>
              <a:rPr lang="en" sz="14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ves</a:t>
            </a:r>
            <a:endParaRPr sz="14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2286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35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b="1" sz="135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48" name="Google Shape;24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150" y="1782838"/>
            <a:ext cx="5255351" cy="66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150" y="2451850"/>
            <a:ext cx="5326500" cy="119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27725" y="2529025"/>
            <a:ext cx="2504899" cy="1351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32"/>
          <p:cNvSpPr txBox="1"/>
          <p:nvPr/>
        </p:nvSpPr>
        <p:spPr>
          <a:xfrm>
            <a:off x="71150" y="1457650"/>
            <a:ext cx="5220000" cy="3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A Visible Add to Cart button</a:t>
            </a:r>
            <a:endParaRPr sz="1500"/>
          </a:p>
        </p:txBody>
      </p:sp>
      <p:sp>
        <p:nvSpPr>
          <p:cNvPr id="252" name="Google Shape;252;p32"/>
          <p:cNvSpPr txBox="1"/>
          <p:nvPr/>
        </p:nvSpPr>
        <p:spPr>
          <a:xfrm>
            <a:off x="5663925" y="1260550"/>
            <a:ext cx="3232500" cy="119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Char char="●"/>
            </a:pPr>
            <a:r>
              <a:rPr lang="en" sz="1300"/>
              <a:t> </a:t>
            </a:r>
            <a:r>
              <a:rPr lang="en" sz="1450"/>
              <a:t>Use trust badges</a:t>
            </a:r>
            <a:endParaRPr sz="145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/>
              <a:t>It will help strengthen the buying confidence                                                                                                                                                                                                                             of a customer</a:t>
            </a:r>
            <a:r>
              <a:rPr i="1" lang="en" sz="1200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i="1"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3" name="Google Shape;253;p32"/>
          <p:cNvSpPr txBox="1"/>
          <p:nvPr/>
        </p:nvSpPr>
        <p:spPr>
          <a:xfrm>
            <a:off x="5857075" y="3830175"/>
            <a:ext cx="2937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In addition to trust badges, get your site working with an SSL certificate so that browsing and buying from the site is even more secure.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4" name="Google Shape;254;p32"/>
          <p:cNvSpPr txBox="1"/>
          <p:nvPr/>
        </p:nvSpPr>
        <p:spPr>
          <a:xfrm>
            <a:off x="246000" y="3726350"/>
            <a:ext cx="4381200" cy="119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0675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50"/>
              <a:buChar char="●"/>
            </a:pPr>
            <a:r>
              <a:rPr lang="en" sz="1450"/>
              <a:t>  Allow customers to read and add reviews</a:t>
            </a:r>
            <a:endParaRPr sz="1450"/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It might seem daunting to give the public access to fully disclose about a product, but 7 out of 10 shoppers consult reviews before making a purchase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3"/>
          <p:cNvSpPr txBox="1"/>
          <p:nvPr>
            <p:ph idx="1" type="body"/>
          </p:nvPr>
        </p:nvSpPr>
        <p:spPr>
          <a:xfrm>
            <a:off x="63025" y="315800"/>
            <a:ext cx="8914800" cy="475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240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rgbClr val="76A5AF"/>
                </a:solidFill>
                <a:latin typeface="Arial"/>
                <a:ea typeface="Arial"/>
                <a:cs typeface="Arial"/>
                <a:sym typeface="Arial"/>
              </a:rPr>
              <a:t>UX DESIGN FAILS</a:t>
            </a:r>
            <a:endParaRPr b="1" sz="2600">
              <a:solidFill>
                <a:srgbClr val="76A5A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35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b="1" sz="135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unito"/>
              <a:buChar char="➢"/>
            </a:pPr>
            <a:r>
              <a:rPr lang="en" sz="14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WhatsApp’s delete message feature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60" name="Google Shape;26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180925"/>
            <a:ext cx="4436724" cy="2826375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33"/>
          <p:cNvSpPr txBox="1"/>
          <p:nvPr/>
        </p:nvSpPr>
        <p:spPr>
          <a:xfrm>
            <a:off x="4477400" y="1429200"/>
            <a:ext cx="3415500" cy="4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0675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50"/>
              <a:buChar char="➢"/>
            </a:pPr>
            <a:r>
              <a:rPr lang="en" sz="1450"/>
              <a:t>Netflix hover auto-play</a:t>
            </a:r>
            <a:endParaRPr sz="145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62" name="Google Shape;262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54601" y="2130600"/>
            <a:ext cx="4713951" cy="294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4"/>
          <p:cNvSpPr txBox="1"/>
          <p:nvPr>
            <p:ph idx="1" type="body"/>
          </p:nvPr>
        </p:nvSpPr>
        <p:spPr>
          <a:xfrm>
            <a:off x="164675" y="1114075"/>
            <a:ext cx="8935200" cy="39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0675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50"/>
              <a:buChar char="➢"/>
            </a:pPr>
            <a:r>
              <a:rPr lang="en" sz="14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Super long dropdowns</a:t>
            </a:r>
            <a:endParaRPr sz="14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68" name="Google Shape;26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678" y="1591850"/>
            <a:ext cx="5268201" cy="3551650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34"/>
          <p:cNvSpPr txBox="1"/>
          <p:nvPr/>
        </p:nvSpPr>
        <p:spPr>
          <a:xfrm>
            <a:off x="5187950" y="1175075"/>
            <a:ext cx="3781500" cy="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500"/>
              <a:buChar char="➢"/>
            </a:pPr>
            <a:r>
              <a:rPr lang="en" sz="1450"/>
              <a:t>Apple’s storage management system</a:t>
            </a:r>
            <a:endParaRPr sz="1450"/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70" name="Google Shape;270;p34"/>
          <p:cNvPicPr preferRelativeResize="0"/>
          <p:nvPr/>
        </p:nvPicPr>
        <p:blipFill rotWithShape="1">
          <a:blip r:embed="rId4">
            <a:alphaModFix/>
          </a:blip>
          <a:srcRect b="-6553" l="0" r="0" t="0"/>
          <a:stretch/>
        </p:blipFill>
        <p:spPr>
          <a:xfrm>
            <a:off x="5013400" y="1815475"/>
            <a:ext cx="4130601" cy="267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5"/>
          <p:cNvSpPr/>
          <p:nvPr/>
        </p:nvSpPr>
        <p:spPr>
          <a:xfrm>
            <a:off x="476250" y="2040612"/>
            <a:ext cx="8191622" cy="10626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lt2"/>
                </a:solidFill>
                <a:latin typeface="Arial"/>
              </a:rPr>
              <a:t>THANK YOU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5"/>
          <p:cNvSpPr txBox="1"/>
          <p:nvPr>
            <p:ph idx="1" type="body"/>
          </p:nvPr>
        </p:nvSpPr>
        <p:spPr>
          <a:xfrm>
            <a:off x="797700" y="1146175"/>
            <a:ext cx="3774300" cy="321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B45F06"/>
                </a:solidFill>
              </a:rPr>
              <a:t>UI</a:t>
            </a:r>
            <a:endParaRPr b="1" sz="1800">
              <a:solidFill>
                <a:srgbClr val="B45F06"/>
              </a:solidFill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B45F06"/>
              </a:buClr>
              <a:buSzPts val="1800"/>
              <a:buAutoNum type="arabicPeriod"/>
            </a:pPr>
            <a:r>
              <a:rPr lang="en" sz="1800">
                <a:solidFill>
                  <a:srgbClr val="B45F06"/>
                </a:solidFill>
              </a:rPr>
              <a:t>Focuses on how it looks .</a:t>
            </a:r>
            <a:endParaRPr sz="1800">
              <a:solidFill>
                <a:srgbClr val="B45F06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800"/>
              <a:buAutoNum type="arabicPeriod"/>
            </a:pPr>
            <a:r>
              <a:rPr lang="en" sz="1800">
                <a:solidFill>
                  <a:srgbClr val="B45F06"/>
                </a:solidFill>
              </a:rPr>
              <a:t>Tangible elements.</a:t>
            </a:r>
            <a:endParaRPr sz="1800">
              <a:solidFill>
                <a:srgbClr val="B45F06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800"/>
              <a:buAutoNum type="arabicPeriod"/>
            </a:pPr>
            <a:r>
              <a:rPr lang="en" sz="1800">
                <a:solidFill>
                  <a:srgbClr val="B45F06"/>
                </a:solidFill>
              </a:rPr>
              <a:t>Focused on the product.</a:t>
            </a:r>
            <a:endParaRPr sz="1800">
              <a:solidFill>
                <a:srgbClr val="B45F06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800"/>
              <a:t>.</a:t>
            </a:r>
            <a:endParaRPr sz="1800"/>
          </a:p>
        </p:txBody>
      </p:sp>
      <p:sp>
        <p:nvSpPr>
          <p:cNvPr id="101" name="Google Shape;101;p15"/>
          <p:cNvSpPr txBox="1"/>
          <p:nvPr>
            <p:ph idx="2" type="body"/>
          </p:nvPr>
        </p:nvSpPr>
        <p:spPr>
          <a:xfrm>
            <a:off x="4643600" y="1146175"/>
            <a:ext cx="3774300" cy="319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6AA84F"/>
                </a:solidFill>
              </a:rPr>
              <a:t>UX</a:t>
            </a:r>
            <a:endParaRPr b="1" sz="1800">
              <a:solidFill>
                <a:srgbClr val="6AA84F"/>
              </a:solidFill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6AA84F"/>
              </a:buClr>
              <a:buSzPts val="1800"/>
              <a:buAutoNum type="arabicPeriod"/>
            </a:pPr>
            <a:r>
              <a:rPr lang="en" sz="1800">
                <a:solidFill>
                  <a:srgbClr val="6AA84F"/>
                </a:solidFill>
              </a:rPr>
              <a:t>Focuses on how it feels.</a:t>
            </a:r>
            <a:endParaRPr sz="1800">
              <a:solidFill>
                <a:srgbClr val="6AA84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800"/>
              <a:buAutoNum type="arabicPeriod"/>
            </a:pPr>
            <a:r>
              <a:rPr lang="en" sz="1800">
                <a:solidFill>
                  <a:srgbClr val="6AA84F"/>
                </a:solidFill>
              </a:rPr>
              <a:t>Conceptual aspects.</a:t>
            </a:r>
            <a:endParaRPr sz="1800">
              <a:solidFill>
                <a:srgbClr val="6AA84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800"/>
              <a:buAutoNum type="arabicPeriod"/>
            </a:pPr>
            <a:r>
              <a:rPr lang="en" sz="1800">
                <a:solidFill>
                  <a:srgbClr val="6AA84F"/>
                </a:solidFill>
              </a:rPr>
              <a:t>Focused on the user and their journey.</a:t>
            </a:r>
            <a:endParaRPr sz="1800">
              <a:solidFill>
                <a:srgbClr val="6AA84F"/>
              </a:solidFill>
            </a:endParaRPr>
          </a:p>
        </p:txBody>
      </p:sp>
      <p:pic>
        <p:nvPicPr>
          <p:cNvPr id="102" name="Google Shape;10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9067" y="3121150"/>
            <a:ext cx="3247507" cy="166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20876" y="3182233"/>
            <a:ext cx="3247524" cy="166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6"/>
          <p:cNvSpPr txBox="1"/>
          <p:nvPr>
            <p:ph type="title"/>
          </p:nvPr>
        </p:nvSpPr>
        <p:spPr>
          <a:xfrm>
            <a:off x="1746600" y="895000"/>
            <a:ext cx="48135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3300">
                <a:solidFill>
                  <a:schemeClr val="accent5"/>
                </a:solidFill>
              </a:rPr>
              <a:t>UX Design Process</a:t>
            </a:r>
            <a:endParaRPr i="1" sz="3300">
              <a:solidFill>
                <a:schemeClr val="accent5"/>
              </a:solidFill>
            </a:endParaRPr>
          </a:p>
        </p:txBody>
      </p:sp>
      <p:sp>
        <p:nvSpPr>
          <p:cNvPr id="109" name="Google Shape;109;p16"/>
          <p:cNvSpPr txBox="1"/>
          <p:nvPr/>
        </p:nvSpPr>
        <p:spPr>
          <a:xfrm>
            <a:off x="143500" y="3819000"/>
            <a:ext cx="2062800" cy="2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0" name="Google Shape;110;p16"/>
          <p:cNvSpPr txBox="1"/>
          <p:nvPr/>
        </p:nvSpPr>
        <p:spPr>
          <a:xfrm>
            <a:off x="2311825" y="3611200"/>
            <a:ext cx="2062800" cy="4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1" name="Google Shape;111;p16"/>
          <p:cNvSpPr txBox="1"/>
          <p:nvPr/>
        </p:nvSpPr>
        <p:spPr>
          <a:xfrm>
            <a:off x="88300" y="3807950"/>
            <a:ext cx="2091600" cy="2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2" name="Google Shape;112;p16"/>
          <p:cNvSpPr txBox="1"/>
          <p:nvPr/>
        </p:nvSpPr>
        <p:spPr>
          <a:xfrm>
            <a:off x="1048550" y="2099200"/>
            <a:ext cx="5618100" cy="19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Font typeface="Lato"/>
              <a:buAutoNum type="arabicPeriod"/>
            </a:pPr>
            <a:r>
              <a:rPr lang="en" sz="2600">
                <a:latin typeface="Lato"/>
                <a:ea typeface="Lato"/>
                <a:cs typeface="Lato"/>
                <a:sym typeface="Lato"/>
              </a:rPr>
              <a:t>USER RESEARCH</a:t>
            </a:r>
            <a:endParaRPr sz="2600">
              <a:latin typeface="Lato"/>
              <a:ea typeface="Lato"/>
              <a:cs typeface="Lato"/>
              <a:sym typeface="Lato"/>
            </a:endParaRPr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Font typeface="Lato"/>
              <a:buAutoNum type="arabicPeriod"/>
            </a:pPr>
            <a:r>
              <a:rPr lang="en" sz="2600">
                <a:latin typeface="Lato"/>
                <a:ea typeface="Lato"/>
                <a:cs typeface="Lato"/>
                <a:sym typeface="Lato"/>
              </a:rPr>
              <a:t>CREATING PERSONAS</a:t>
            </a:r>
            <a:endParaRPr sz="2600">
              <a:latin typeface="Lato"/>
              <a:ea typeface="Lato"/>
              <a:cs typeface="Lato"/>
              <a:sym typeface="Lato"/>
            </a:endParaRPr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Font typeface="Lato"/>
              <a:buAutoNum type="arabicPeriod"/>
            </a:pPr>
            <a:r>
              <a:rPr lang="en" sz="2600">
                <a:latin typeface="Lato"/>
                <a:ea typeface="Lato"/>
                <a:cs typeface="Lato"/>
                <a:sym typeface="Lato"/>
              </a:rPr>
              <a:t>SKETCHING </a:t>
            </a:r>
            <a:endParaRPr sz="2600">
              <a:latin typeface="Lato"/>
              <a:ea typeface="Lato"/>
              <a:cs typeface="Lato"/>
              <a:sym typeface="Lato"/>
            </a:endParaRPr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Font typeface="Lato"/>
              <a:buAutoNum type="arabicPeriod"/>
            </a:pPr>
            <a:r>
              <a:rPr lang="en" sz="2600">
                <a:latin typeface="Lato"/>
                <a:ea typeface="Lato"/>
                <a:cs typeface="Lato"/>
                <a:sym typeface="Lato"/>
              </a:rPr>
              <a:t>TESTING A PROTOTYPE</a:t>
            </a:r>
            <a:endParaRPr sz="26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3" name="Google Shape;113;p16"/>
          <p:cNvSpPr txBox="1"/>
          <p:nvPr/>
        </p:nvSpPr>
        <p:spPr>
          <a:xfrm>
            <a:off x="397375" y="4052800"/>
            <a:ext cx="8013300" cy="9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38761D"/>
                </a:solidFill>
                <a:latin typeface="Lato"/>
                <a:ea typeface="Lato"/>
                <a:cs typeface="Lato"/>
                <a:sym typeface="Lato"/>
              </a:rPr>
              <a:t>Product/Product Features from Start -------&gt; Finish.</a:t>
            </a:r>
            <a:endParaRPr b="1" sz="1800">
              <a:solidFill>
                <a:srgbClr val="38761D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38761D"/>
                </a:solidFill>
                <a:latin typeface="Lato"/>
                <a:ea typeface="Lato"/>
                <a:cs typeface="Lato"/>
                <a:sym typeface="Lato"/>
              </a:rPr>
              <a:t>Includes Design &amp; Implementation to Testing &amp; Feedback!</a:t>
            </a:r>
            <a:endParaRPr b="1" sz="1800">
              <a:solidFill>
                <a:srgbClr val="38761D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4" name="Google Shape;114;p16"/>
          <p:cNvSpPr txBox="1"/>
          <p:nvPr/>
        </p:nvSpPr>
        <p:spPr>
          <a:xfrm>
            <a:off x="6170000" y="1832225"/>
            <a:ext cx="2174400" cy="10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Empathy</a:t>
            </a:r>
            <a:endParaRPr b="1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Problem Solving</a:t>
            </a:r>
            <a:endParaRPr b="1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And Psychology!</a:t>
            </a:r>
            <a:endParaRPr b="1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15" name="Google Shape;11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31000" y="838925"/>
            <a:ext cx="1609709" cy="99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7"/>
          <p:cNvSpPr txBox="1"/>
          <p:nvPr>
            <p:ph type="title"/>
          </p:nvPr>
        </p:nvSpPr>
        <p:spPr>
          <a:xfrm>
            <a:off x="1733875" y="987525"/>
            <a:ext cx="42486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USER RESEARCH</a:t>
            </a:r>
            <a:endParaRPr i="1"/>
          </a:p>
        </p:txBody>
      </p:sp>
      <p:pic>
        <p:nvPicPr>
          <p:cNvPr id="121" name="Google Shape;12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81750" y="679050"/>
            <a:ext cx="2062950" cy="1547224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7"/>
          <p:cNvSpPr txBox="1"/>
          <p:nvPr/>
        </p:nvSpPr>
        <p:spPr>
          <a:xfrm>
            <a:off x="253875" y="1512150"/>
            <a:ext cx="5397300" cy="6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Ranging from conducting analysis of our Competitors to Surveying and Interviewing our prospective Users.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3" name="Google Shape;123;p17"/>
          <p:cNvSpPr txBox="1"/>
          <p:nvPr/>
        </p:nvSpPr>
        <p:spPr>
          <a:xfrm>
            <a:off x="253875" y="2704200"/>
            <a:ext cx="8234100" cy="17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Lato"/>
              <a:buChar char="●"/>
            </a:pPr>
            <a:r>
              <a:rPr lang="en" sz="2000">
                <a:latin typeface="Lato"/>
                <a:ea typeface="Lato"/>
                <a:cs typeface="Lato"/>
                <a:sym typeface="Lato"/>
              </a:rPr>
              <a:t>Get to know how Users think,behave, their needs &amp; Pain points</a:t>
            </a:r>
            <a:endParaRPr sz="2000">
              <a:latin typeface="Lato"/>
              <a:ea typeface="Lato"/>
              <a:cs typeface="Lato"/>
              <a:sym typeface="Lat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Lato"/>
              <a:buChar char="●"/>
            </a:pPr>
            <a:r>
              <a:rPr lang="en" sz="2000">
                <a:latin typeface="Lato"/>
                <a:ea typeface="Lato"/>
                <a:cs typeface="Lato"/>
                <a:sym typeface="Lato"/>
              </a:rPr>
              <a:t>Engage with users directly</a:t>
            </a:r>
            <a:endParaRPr sz="2000">
              <a:latin typeface="Lato"/>
              <a:ea typeface="Lato"/>
              <a:cs typeface="Lato"/>
              <a:sym typeface="Lat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Lato"/>
              <a:buChar char="●"/>
            </a:pPr>
            <a:r>
              <a:rPr lang="en" sz="2000">
                <a:latin typeface="Lato"/>
                <a:ea typeface="Lato"/>
                <a:cs typeface="Lato"/>
                <a:sym typeface="Lato"/>
              </a:rPr>
              <a:t>Find patterns and commonalities of target users</a:t>
            </a:r>
            <a:endParaRPr sz="2000">
              <a:latin typeface="Lato"/>
              <a:ea typeface="Lato"/>
              <a:cs typeface="Lato"/>
              <a:sym typeface="Lat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Lato"/>
              <a:buChar char="●"/>
            </a:pPr>
            <a:r>
              <a:rPr lang="en" sz="2000">
                <a:latin typeface="Lato"/>
                <a:ea typeface="Lato"/>
                <a:cs typeface="Lato"/>
                <a:sym typeface="Lato"/>
              </a:rPr>
              <a:t>Tells you who your users are</a:t>
            </a:r>
            <a:endParaRPr sz="2000">
              <a:latin typeface="Lato"/>
              <a:ea typeface="Lato"/>
              <a:cs typeface="Lato"/>
              <a:sym typeface="Lat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Lato"/>
              <a:buChar char="●"/>
            </a:pPr>
            <a:r>
              <a:rPr lang="en" sz="2000">
                <a:latin typeface="Lato"/>
                <a:ea typeface="Lato"/>
                <a:cs typeface="Lato"/>
                <a:sym typeface="Lato"/>
              </a:rPr>
              <a:t>What context they will be using your products/service.</a:t>
            </a:r>
            <a:endParaRPr sz="2000"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4" name="Google Shape;124;p17"/>
          <p:cNvSpPr txBox="1"/>
          <p:nvPr/>
        </p:nvSpPr>
        <p:spPr>
          <a:xfrm>
            <a:off x="331125" y="4514375"/>
            <a:ext cx="83001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700">
                <a:solidFill>
                  <a:srgbClr val="38761D"/>
                </a:solidFill>
                <a:latin typeface="Lato"/>
                <a:ea typeface="Lato"/>
                <a:cs typeface="Lato"/>
                <a:sym typeface="Lato"/>
              </a:rPr>
              <a:t>When is the best time to conduct User Research?</a:t>
            </a:r>
            <a:endParaRPr b="1" i="1" sz="1700">
              <a:solidFill>
                <a:srgbClr val="38761D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8"/>
          <p:cNvSpPr txBox="1"/>
          <p:nvPr>
            <p:ph type="title"/>
          </p:nvPr>
        </p:nvSpPr>
        <p:spPr>
          <a:xfrm>
            <a:off x="1767000" y="954400"/>
            <a:ext cx="33213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Creating Personas</a:t>
            </a:r>
            <a:endParaRPr i="1"/>
          </a:p>
        </p:txBody>
      </p:sp>
      <p:pic>
        <p:nvPicPr>
          <p:cNvPr id="130" name="Google Shape;13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53650" y="645925"/>
            <a:ext cx="2207350" cy="1547225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18"/>
          <p:cNvSpPr txBox="1"/>
          <p:nvPr/>
        </p:nvSpPr>
        <p:spPr>
          <a:xfrm>
            <a:off x="576300" y="2297100"/>
            <a:ext cx="5702700" cy="11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Lato"/>
                <a:ea typeface="Lato"/>
                <a:cs typeface="Lato"/>
                <a:sym typeface="Lato"/>
              </a:rPr>
              <a:t>It’s like creating a fictional person who will want to use your product.</a:t>
            </a:r>
            <a:endParaRPr sz="2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2" name="Google Shape;132;p18"/>
          <p:cNvSpPr txBox="1"/>
          <p:nvPr/>
        </p:nvSpPr>
        <p:spPr>
          <a:xfrm>
            <a:off x="619225" y="1488125"/>
            <a:ext cx="4893900" cy="3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A unique aspect of UX design!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3" name="Google Shape;133;p18"/>
          <p:cNvSpPr txBox="1"/>
          <p:nvPr/>
        </p:nvSpPr>
        <p:spPr>
          <a:xfrm>
            <a:off x="1126350" y="3765250"/>
            <a:ext cx="68913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700">
                <a:solidFill>
                  <a:srgbClr val="274E13"/>
                </a:solidFill>
                <a:latin typeface="Lato"/>
                <a:ea typeface="Lato"/>
                <a:cs typeface="Lato"/>
                <a:sym typeface="Lato"/>
              </a:rPr>
              <a:t>Why is this step important?</a:t>
            </a:r>
            <a:endParaRPr b="1" i="1" sz="1700">
              <a:solidFill>
                <a:srgbClr val="274E13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9"/>
          <p:cNvSpPr txBox="1"/>
          <p:nvPr>
            <p:ph type="title"/>
          </p:nvPr>
        </p:nvSpPr>
        <p:spPr>
          <a:xfrm>
            <a:off x="1755925" y="965450"/>
            <a:ext cx="39945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Sketching - Wire Frames</a:t>
            </a:r>
            <a:endParaRPr i="1"/>
          </a:p>
        </p:txBody>
      </p:sp>
      <p:pic>
        <p:nvPicPr>
          <p:cNvPr id="139" name="Google Shape;13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0813" y="766475"/>
            <a:ext cx="2207350" cy="139444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19"/>
          <p:cNvSpPr txBox="1"/>
          <p:nvPr/>
        </p:nvSpPr>
        <p:spPr>
          <a:xfrm>
            <a:off x="719100" y="2037425"/>
            <a:ext cx="5143500" cy="119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Lato"/>
                <a:ea typeface="Lato"/>
                <a:cs typeface="Lato"/>
                <a:sym typeface="Lato"/>
              </a:rPr>
              <a:t>WireFrames are like ScreenShots of what the App will look like and what steps the user will take to accomplish a task.</a:t>
            </a:r>
            <a:endParaRPr sz="20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41" name="Google Shape;141;p19"/>
          <p:cNvPicPr preferRelativeResize="0"/>
          <p:nvPr/>
        </p:nvPicPr>
        <p:blipFill rotWithShape="1">
          <a:blip r:embed="rId4">
            <a:alphaModFix/>
          </a:blip>
          <a:srcRect b="7839" l="6033" r="64157" t="7500"/>
          <a:stretch/>
        </p:blipFill>
        <p:spPr>
          <a:xfrm>
            <a:off x="1098600" y="3163550"/>
            <a:ext cx="948826" cy="153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19"/>
          <p:cNvPicPr preferRelativeResize="0"/>
          <p:nvPr/>
        </p:nvPicPr>
        <p:blipFill rotWithShape="1">
          <a:blip r:embed="rId5">
            <a:alphaModFix/>
          </a:blip>
          <a:srcRect b="5285" l="37422" r="33556" t="4510"/>
          <a:stretch/>
        </p:blipFill>
        <p:spPr>
          <a:xfrm>
            <a:off x="2816438" y="3163550"/>
            <a:ext cx="948826" cy="153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19"/>
          <p:cNvPicPr preferRelativeResize="0"/>
          <p:nvPr/>
        </p:nvPicPr>
        <p:blipFill rotWithShape="1">
          <a:blip r:embed="rId6">
            <a:alphaModFix/>
          </a:blip>
          <a:srcRect b="0" l="64320" r="0" t="0"/>
          <a:stretch/>
        </p:blipFill>
        <p:spPr>
          <a:xfrm>
            <a:off x="4634150" y="3096100"/>
            <a:ext cx="1006874" cy="1747775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19"/>
          <p:cNvSpPr txBox="1"/>
          <p:nvPr/>
        </p:nvSpPr>
        <p:spPr>
          <a:xfrm>
            <a:off x="948825" y="4694075"/>
            <a:ext cx="1458000" cy="2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Lato"/>
                <a:ea typeface="Lato"/>
                <a:cs typeface="Lato"/>
                <a:sym typeface="Lato"/>
              </a:rPr>
              <a:t>LOW FIDELITY</a:t>
            </a:r>
            <a:endParaRPr b="1" sz="11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5" name="Google Shape;145;p19"/>
          <p:cNvSpPr txBox="1"/>
          <p:nvPr/>
        </p:nvSpPr>
        <p:spPr>
          <a:xfrm>
            <a:off x="2751600" y="4694075"/>
            <a:ext cx="1078500" cy="2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Lato"/>
                <a:ea typeface="Lato"/>
                <a:cs typeface="Lato"/>
                <a:sym typeface="Lato"/>
              </a:rPr>
              <a:t>MID FIDELITY</a:t>
            </a:r>
            <a:endParaRPr b="1" sz="1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6" name="Google Shape;146;p19"/>
          <p:cNvSpPr txBox="1"/>
          <p:nvPr/>
        </p:nvSpPr>
        <p:spPr>
          <a:xfrm>
            <a:off x="4509538" y="4744000"/>
            <a:ext cx="1256100" cy="2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Lato"/>
                <a:ea typeface="Lato"/>
                <a:cs typeface="Lato"/>
                <a:sym typeface="Lato"/>
              </a:rPr>
              <a:t>HIGH FIDELITY</a:t>
            </a:r>
            <a:endParaRPr b="1" sz="11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7" name="Google Shape;147;p19"/>
          <p:cNvSpPr txBox="1"/>
          <p:nvPr/>
        </p:nvSpPr>
        <p:spPr>
          <a:xfrm>
            <a:off x="-1188500" y="2057400"/>
            <a:ext cx="5752800" cy="6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2292887" y="135614"/>
            <a:ext cx="4374474" cy="5421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0"/>
          <p:cNvPicPr preferRelativeResize="0"/>
          <p:nvPr/>
        </p:nvPicPr>
        <p:blipFill rotWithShape="1">
          <a:blip r:embed="rId4">
            <a:alphaModFix/>
          </a:blip>
          <a:srcRect b="8037" l="0" r="0" t="0"/>
          <a:stretch/>
        </p:blipFill>
        <p:spPr>
          <a:xfrm>
            <a:off x="216950" y="683550"/>
            <a:ext cx="1419100" cy="1355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0874" y="3596450"/>
            <a:ext cx="1419100" cy="141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0"/>
          <p:cNvPicPr preferRelativeResize="0"/>
          <p:nvPr/>
        </p:nvPicPr>
        <p:blipFill rotWithShape="1">
          <a:blip r:embed="rId6">
            <a:alphaModFix/>
          </a:blip>
          <a:srcRect b="8450" l="0" r="0" t="0"/>
          <a:stretch/>
        </p:blipFill>
        <p:spPr>
          <a:xfrm>
            <a:off x="7410274" y="683550"/>
            <a:ext cx="1348124" cy="1558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0"/>
          <p:cNvPicPr preferRelativeResize="0"/>
          <p:nvPr/>
        </p:nvPicPr>
        <p:blipFill rotWithShape="1">
          <a:blip r:embed="rId7">
            <a:alphaModFix/>
          </a:blip>
          <a:srcRect b="8357" l="0" r="0" t="0"/>
          <a:stretch/>
        </p:blipFill>
        <p:spPr>
          <a:xfrm>
            <a:off x="7410275" y="3328513"/>
            <a:ext cx="1419099" cy="16870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1"/>
          <p:cNvSpPr txBox="1"/>
          <p:nvPr>
            <p:ph type="title"/>
          </p:nvPr>
        </p:nvSpPr>
        <p:spPr>
          <a:xfrm>
            <a:off x="1998750" y="921300"/>
            <a:ext cx="3464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Testing a Prototype</a:t>
            </a:r>
            <a:endParaRPr i="1"/>
          </a:p>
        </p:txBody>
      </p:sp>
      <p:pic>
        <p:nvPicPr>
          <p:cNvPr id="162" name="Google Shape;16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63925" y="634000"/>
            <a:ext cx="2091675" cy="139445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1"/>
          <p:cNvSpPr txBox="1"/>
          <p:nvPr/>
        </p:nvSpPr>
        <p:spPr>
          <a:xfrm>
            <a:off x="569275" y="1957525"/>
            <a:ext cx="5323200" cy="18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Lato"/>
                <a:ea typeface="Lato"/>
                <a:cs typeface="Lato"/>
                <a:sym typeface="Lato"/>
              </a:rPr>
              <a:t>User testing is a fundamental aspect of UX design.</a:t>
            </a:r>
            <a:endParaRPr sz="20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Lato"/>
                <a:ea typeface="Lato"/>
                <a:cs typeface="Lato"/>
                <a:sym typeface="Lato"/>
              </a:rPr>
              <a:t>Without testing a feature/product with real users, there’s no way of knowing if the product is meeting user needs.</a:t>
            </a:r>
            <a:endParaRPr sz="2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4" name="Google Shape;164;p21"/>
          <p:cNvSpPr txBox="1"/>
          <p:nvPr/>
        </p:nvSpPr>
        <p:spPr>
          <a:xfrm>
            <a:off x="639200" y="4104825"/>
            <a:ext cx="44742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700">
                <a:solidFill>
                  <a:srgbClr val="274E13"/>
                </a:solidFill>
                <a:latin typeface="Lato"/>
                <a:ea typeface="Lato"/>
                <a:cs typeface="Lato"/>
                <a:sym typeface="Lato"/>
              </a:rPr>
              <a:t>Is user testing only done in the last?</a:t>
            </a:r>
            <a:endParaRPr b="1" i="1" sz="1700">
              <a:solidFill>
                <a:srgbClr val="274E13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